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58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5FC93A-763D-E62A-4B05-F9AFD3D265D2}" v="256" dt="2026-01-19T20:54:54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>
        <p:scale>
          <a:sx n="110" d="100"/>
          <a:sy n="110" d="100"/>
        </p:scale>
        <p:origin x="-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8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1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4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6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2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1/25/26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7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1/25/26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7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1/25/26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2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3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8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587E41-605C-A8E4-8BA5-0E0B3797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A marble with brown and aqua colors">
            <a:extLst>
              <a:ext uri="{FF2B5EF4-FFF2-40B4-BE49-F238E27FC236}">
                <a16:creationId xmlns:a16="http://schemas.microsoft.com/office/drawing/2014/main" id="{5CF870A1-AF19-25C9-3DEA-DF2F4B8073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987" r="2360" b="665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D48A03-0DF9-3063-CB15-1BC2AEC79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1906"/>
            <a:ext cx="12191999" cy="124609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5795685"/>
            <a:ext cx="8183880" cy="96012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Book of Ezra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FA570E-FEBE-2BAE-53D4-AF70BE4D9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EE5134-3066-1C98-1B7C-CAD897B70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A marble with brown and aqua colors">
            <a:extLst>
              <a:ext uri="{FF2B5EF4-FFF2-40B4-BE49-F238E27FC236}">
                <a16:creationId xmlns:a16="http://schemas.microsoft.com/office/drawing/2014/main" id="{C5404C5C-35CE-EB70-64BD-A49C50630E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987" r="2360" b="665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70777D-45E4-6C1C-4ACE-A4B989F9A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1906"/>
            <a:ext cx="12191999" cy="124609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1997E-D395-43F9-949F-DA76A1BEF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5795685"/>
            <a:ext cx="8183880" cy="96012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Book of Ezra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AF805-BAAF-D6B0-E67E-AE8FE1E7BC23}"/>
              </a:ext>
            </a:extLst>
          </p:cNvPr>
          <p:cNvSpPr txBox="1"/>
          <p:nvPr/>
        </p:nvSpPr>
        <p:spPr>
          <a:xfrm>
            <a:off x="6346" y="708121"/>
            <a:ext cx="12189407" cy="3477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Neue Haas Grotesk Text Pro"/>
              </a:rPr>
              <a:t>This is what the Lord says: “When seventy years are completed for Babylon, I will come to you and fulfill my good promise to bring you back to this place.</a:t>
            </a:r>
            <a:endParaRPr lang="en-US"/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3AA7A-C80E-5BD7-5D7B-45258CF5FA86}"/>
              </a:ext>
            </a:extLst>
          </p:cNvPr>
          <p:cNvSpPr txBox="1"/>
          <p:nvPr/>
        </p:nvSpPr>
        <p:spPr>
          <a:xfrm>
            <a:off x="9445450" y="509116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Jeremiah 29:10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083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A19A7-7889-FF97-1D18-0362C4F7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E54D7A-41A0-840A-7BF6-D81908332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A marble with brown and aqua colors">
            <a:extLst>
              <a:ext uri="{FF2B5EF4-FFF2-40B4-BE49-F238E27FC236}">
                <a16:creationId xmlns:a16="http://schemas.microsoft.com/office/drawing/2014/main" id="{ADD29DC0-8EE2-E4AA-0025-FB39B2B979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987" r="2360" b="665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5EBCB2-8FCC-06BA-634A-8238A75CD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1906"/>
            <a:ext cx="12191999" cy="124609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5B5E5-E21D-282D-AE17-7640AA778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5795685"/>
            <a:ext cx="8183880" cy="96012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Book of Ezra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B91B1-EDCB-0E53-D418-3D0D901354D3}"/>
              </a:ext>
            </a:extLst>
          </p:cNvPr>
          <p:cNvSpPr txBox="1"/>
          <p:nvPr/>
        </p:nvSpPr>
        <p:spPr>
          <a:xfrm>
            <a:off x="6346" y="708121"/>
            <a:ext cx="12189407" cy="4154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a typeface="+mn-lt"/>
                <a:cs typeface="+mn-lt"/>
              </a:rPr>
              <a:t>Who says of Cyrus, ‘He is my shepherd</a:t>
            </a:r>
            <a:br>
              <a:rPr lang="en-US" sz="44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US" sz="4400" dirty="0">
                <a:solidFill>
                  <a:schemeClr val="bg1"/>
                </a:solidFill>
                <a:ea typeface="+mn-lt"/>
                <a:cs typeface="+mn-lt"/>
              </a:rPr>
              <a:t>    and will accomplish all that I please;</a:t>
            </a:r>
            <a:br>
              <a:rPr lang="en-US" sz="44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US" sz="4400" dirty="0">
                <a:solidFill>
                  <a:schemeClr val="bg1"/>
                </a:solidFill>
                <a:ea typeface="+mn-lt"/>
                <a:cs typeface="+mn-lt"/>
              </a:rPr>
              <a:t>he will say of Jerusalem, “Let it be rebuilt,”</a:t>
            </a:r>
            <a:br>
              <a:rPr lang="en-US" sz="44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US" sz="4400" dirty="0">
                <a:solidFill>
                  <a:schemeClr val="bg1"/>
                </a:solidFill>
                <a:ea typeface="+mn-lt"/>
                <a:cs typeface="+mn-lt"/>
              </a:rPr>
              <a:t>    and of the temple, “Let its foundations be laid.”’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60FB27-2EFF-EB09-F693-CD0574DE775F}"/>
              </a:ext>
            </a:extLst>
          </p:cNvPr>
          <p:cNvSpPr txBox="1"/>
          <p:nvPr/>
        </p:nvSpPr>
        <p:spPr>
          <a:xfrm>
            <a:off x="9445450" y="509116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a typeface="+mn-lt"/>
                <a:cs typeface="+mn-lt"/>
              </a:rPr>
              <a:t>Isaiah 44:28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572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FCA5F5-FB19-B5AF-E059-035D5A32C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B149644-BDE1-5EC8-5D71-EF3A3A7EC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A marble with brown and aqua colors">
            <a:extLst>
              <a:ext uri="{FF2B5EF4-FFF2-40B4-BE49-F238E27FC236}">
                <a16:creationId xmlns:a16="http://schemas.microsoft.com/office/drawing/2014/main" id="{79EA63F8-7912-0BF9-4C22-DDCECB1A10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987" r="2360" b="665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539458-4E95-FF67-CA65-4AF6272DB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1906"/>
            <a:ext cx="12191999" cy="124609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DE01B-ABA2-E9FA-8DE9-C68668CE3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5795685"/>
            <a:ext cx="8183880" cy="96012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Book of Ezra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E8CDE-07C0-F170-CE24-013EE7D60DC0}"/>
              </a:ext>
            </a:extLst>
          </p:cNvPr>
          <p:cNvSpPr txBox="1"/>
          <p:nvPr/>
        </p:nvSpPr>
        <p:spPr>
          <a:xfrm>
            <a:off x="6346" y="708121"/>
            <a:ext cx="12189407" cy="2123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a typeface="+mn-lt"/>
                <a:cs typeface="+mn-lt"/>
              </a:rPr>
              <a:t>Now I tell you before it come, that, when it is come to pass, ye may believe that I am he.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12D00-6F2F-9B32-39C7-5140E8423134}"/>
              </a:ext>
            </a:extLst>
          </p:cNvPr>
          <p:cNvSpPr txBox="1"/>
          <p:nvPr/>
        </p:nvSpPr>
        <p:spPr>
          <a:xfrm>
            <a:off x="9445450" y="509116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a typeface="+mn-lt"/>
                <a:cs typeface="+mn-lt"/>
              </a:rPr>
              <a:t>John 13:19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663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7A947B-5965-B959-6A15-AABBE76FA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7AFEB5-1A71-7F17-7641-ED9EF3DE3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A marble with brown and aqua colors">
            <a:extLst>
              <a:ext uri="{FF2B5EF4-FFF2-40B4-BE49-F238E27FC236}">
                <a16:creationId xmlns:a16="http://schemas.microsoft.com/office/drawing/2014/main" id="{EFECB133-F2FE-E2ED-B1A1-B94AA70AC5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987" r="2360" b="665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6744E6-A6C5-A739-68A1-9C2C01C1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1906"/>
            <a:ext cx="12191999" cy="124609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02E30-EB59-7361-79D8-D5051084E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5795685"/>
            <a:ext cx="8183880" cy="96012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Book of Ezra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B218D-CE81-EB88-3AE9-5D857F8BF81B}"/>
              </a:ext>
            </a:extLst>
          </p:cNvPr>
          <p:cNvSpPr txBox="1"/>
          <p:nvPr/>
        </p:nvSpPr>
        <p:spPr>
          <a:xfrm>
            <a:off x="1154545" y="2393757"/>
            <a:ext cx="8438955" cy="28315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Neue Haas Grotesk Text Pro"/>
              </a:rPr>
              <a:t>Communal and Religious Leadership: </a:t>
            </a:r>
          </a:p>
          <a:p>
            <a:r>
              <a:rPr lang="en-US" sz="3200" dirty="0">
                <a:latin typeface="Neue Haas Grotesk Text Pro"/>
              </a:rPr>
              <a:t>Administrative and Economic Autonomy: </a:t>
            </a:r>
          </a:p>
          <a:p>
            <a:r>
              <a:rPr lang="en-US" sz="3200" dirty="0">
                <a:latin typeface="Neue Haas Grotesk Text Pro"/>
              </a:rPr>
              <a:t>Treatment of Leadership: </a:t>
            </a:r>
          </a:p>
          <a:p>
            <a:r>
              <a:rPr lang="en-US" sz="3200" dirty="0">
                <a:latin typeface="Neue Haas Grotesk Text Pro"/>
              </a:rPr>
              <a:t>Integration and Social Standing: </a:t>
            </a:r>
          </a:p>
          <a:p>
            <a:r>
              <a:rPr lang="en-US" sz="3200" dirty="0">
                <a:latin typeface="Neue Haas Grotesk Text Pro"/>
              </a:rPr>
              <a:t>Limits on Authority: </a:t>
            </a:r>
          </a:p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5C35AE-369C-CF7B-93AA-C804908EB2F8}"/>
              </a:ext>
            </a:extLst>
          </p:cNvPr>
          <p:cNvSpPr txBox="1"/>
          <p:nvPr/>
        </p:nvSpPr>
        <p:spPr>
          <a:xfrm>
            <a:off x="23092" y="708121"/>
            <a:ext cx="1216428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Jews in Captivity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3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9AD8C9-805F-ED9C-F6CF-B71F93030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EF7925-1B1B-2879-6693-80BBB86D0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A marble with brown and aqua colors">
            <a:extLst>
              <a:ext uri="{FF2B5EF4-FFF2-40B4-BE49-F238E27FC236}">
                <a16:creationId xmlns:a16="http://schemas.microsoft.com/office/drawing/2014/main" id="{7A4E0E88-2462-A5C7-8A63-629F92A73A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987" r="2360" b="665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AF5191-F5F5-2082-24C5-CC4531903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1906"/>
            <a:ext cx="12191999" cy="124609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E3BDF-5DBE-7E63-FDD5-4A7BA4D49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5795685"/>
            <a:ext cx="8183880" cy="96012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Book of Ezra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323E1-FBFC-DCAA-B472-8B8B5996A5E3}"/>
              </a:ext>
            </a:extLst>
          </p:cNvPr>
          <p:cNvSpPr txBox="1"/>
          <p:nvPr/>
        </p:nvSpPr>
        <p:spPr>
          <a:xfrm>
            <a:off x="23092" y="708121"/>
            <a:ext cx="1216428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Kings of Persia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13E2D-806D-8DDB-BAD2-54451A021FC6}"/>
              </a:ext>
            </a:extLst>
          </p:cNvPr>
          <p:cNvSpPr txBox="1"/>
          <p:nvPr/>
        </p:nvSpPr>
        <p:spPr>
          <a:xfrm>
            <a:off x="769697" y="1577878"/>
            <a:ext cx="9608895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Cyrus the Great (Cyrus II) (r. c. 559–530 BCE)</a:t>
            </a:r>
          </a:p>
          <a:p>
            <a:r>
              <a:rPr lang="en-US" sz="2400" dirty="0">
                <a:ea typeface="+mn-lt"/>
                <a:cs typeface="+mn-lt"/>
              </a:rPr>
              <a:t>Cambyses II (r. 530–522 BCE)</a:t>
            </a:r>
          </a:p>
          <a:p>
            <a:r>
              <a:rPr lang="en-US" sz="2400" dirty="0" err="1">
                <a:ea typeface="+mn-lt"/>
                <a:cs typeface="+mn-lt"/>
              </a:rPr>
              <a:t>Smerdis</a:t>
            </a:r>
            <a:r>
              <a:rPr lang="en-US" sz="2400" dirty="0">
                <a:ea typeface="+mn-lt"/>
                <a:cs typeface="+mn-lt"/>
              </a:rPr>
              <a:t>/Bardiya (r. 522 BCE)</a:t>
            </a:r>
          </a:p>
          <a:p>
            <a:r>
              <a:rPr lang="en-US" sz="2400" dirty="0">
                <a:ea typeface="+mn-lt"/>
                <a:cs typeface="+mn-lt"/>
              </a:rPr>
              <a:t>Darius I (the Great) (r. 522–486 BCE)</a:t>
            </a:r>
            <a:endParaRPr lang="en-US" dirty="0"/>
          </a:p>
          <a:p>
            <a:r>
              <a:rPr lang="en-US" sz="2400" dirty="0">
                <a:ea typeface="+mn-lt"/>
                <a:cs typeface="+mn-lt"/>
              </a:rPr>
              <a:t>Xerxes I (r. 486–465 BCE)</a:t>
            </a:r>
          </a:p>
          <a:p>
            <a:r>
              <a:rPr lang="en-US" sz="2400" dirty="0">
                <a:ea typeface="+mn-lt"/>
                <a:cs typeface="+mn-lt"/>
              </a:rPr>
              <a:t>Artaxerxes I (r. 465–424 BCE)</a:t>
            </a:r>
          </a:p>
          <a:p>
            <a:r>
              <a:rPr lang="en-US" sz="2400" dirty="0">
                <a:ea typeface="+mn-lt"/>
                <a:cs typeface="+mn-lt"/>
              </a:rPr>
              <a:t>Xerxes II (r. 424 BCE) &amp; </a:t>
            </a:r>
            <a:r>
              <a:rPr lang="en-US" sz="2400" dirty="0" err="1">
                <a:ea typeface="+mn-lt"/>
                <a:cs typeface="+mn-lt"/>
              </a:rPr>
              <a:t>Sogdianus</a:t>
            </a:r>
            <a:r>
              <a:rPr lang="en-US" sz="2400" dirty="0">
                <a:ea typeface="+mn-lt"/>
                <a:cs typeface="+mn-lt"/>
              </a:rPr>
              <a:t> (r. 424–423 BCE)</a:t>
            </a:r>
          </a:p>
          <a:p>
            <a:r>
              <a:rPr lang="en-US" sz="2400" dirty="0">
                <a:ea typeface="+mn-lt"/>
                <a:cs typeface="+mn-lt"/>
              </a:rPr>
              <a:t>Darius II (r. 424–404 BCE)</a:t>
            </a:r>
          </a:p>
          <a:p>
            <a:r>
              <a:rPr lang="en-US" sz="2400" dirty="0">
                <a:ea typeface="+mn-lt"/>
                <a:cs typeface="+mn-lt"/>
              </a:rPr>
              <a:t>Artaxerxes II (</a:t>
            </a:r>
            <a:r>
              <a:rPr lang="en-US" sz="2400" dirty="0" err="1">
                <a:ea typeface="+mn-lt"/>
                <a:cs typeface="+mn-lt"/>
              </a:rPr>
              <a:t>Mnemon</a:t>
            </a:r>
            <a:r>
              <a:rPr lang="en-US" sz="2400" dirty="0">
                <a:ea typeface="+mn-lt"/>
                <a:cs typeface="+mn-lt"/>
              </a:rPr>
              <a:t>) (r. 404–359 BCE)</a:t>
            </a:r>
          </a:p>
          <a:p>
            <a:endParaRPr lang="en-US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333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A708-822C-014A-F2B7-1DB11A158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rble with brown and aqua colors">
            <a:extLst>
              <a:ext uri="{FF2B5EF4-FFF2-40B4-BE49-F238E27FC236}">
                <a16:creationId xmlns:a16="http://schemas.microsoft.com/office/drawing/2014/main" id="{8BA4ECC9-46BD-9E96-993E-D93F5D889B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987" r="2360" b="665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52213B-C0A2-1285-6173-FEF71E351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5795685"/>
            <a:ext cx="8183880" cy="96012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Book of Ezra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A8C67-E54C-D677-208B-53969594F943}"/>
              </a:ext>
            </a:extLst>
          </p:cNvPr>
          <p:cNvSpPr txBox="1"/>
          <p:nvPr/>
        </p:nvSpPr>
        <p:spPr>
          <a:xfrm>
            <a:off x="23092" y="708121"/>
            <a:ext cx="1216428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Kings of Persia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EDA52-6798-395F-7C45-2E26896FF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2" y="303899"/>
            <a:ext cx="12164288" cy="57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44440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2934</TotalTime>
  <Words>260</Words>
  <Application>Microsoft Macintosh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Neue Haas Grotesk Text Pro</vt:lpstr>
      <vt:lpstr>VanillaVTI</vt:lpstr>
      <vt:lpstr>Book of Ezra</vt:lpstr>
      <vt:lpstr>Book of Ezra</vt:lpstr>
      <vt:lpstr>Book of Ezra</vt:lpstr>
      <vt:lpstr>Book of Ezra</vt:lpstr>
      <vt:lpstr>Book of Ezra</vt:lpstr>
      <vt:lpstr>Book of Ezra</vt:lpstr>
      <vt:lpstr>Book of Ezra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Deborah Ricci</cp:lastModifiedBy>
  <cp:revision>91</cp:revision>
  <dcterms:created xsi:type="dcterms:W3CDTF">2026-01-19T18:37:23Z</dcterms:created>
  <dcterms:modified xsi:type="dcterms:W3CDTF">2026-01-27T22:46:04Z</dcterms:modified>
</cp:coreProperties>
</file>